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comments+xml" PartName="/ppt/comments/comment2.xml"/>
  <Override ContentType="application/vnd.openxmlformats-officedocument.presentationml.comments+xml" PartName="/ppt/comments/comment4.xml"/>
  <Override ContentType="application/vnd.openxmlformats-officedocument.presentationml.comments+xml" PartName="/ppt/comments/comment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Roboto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mAuthor clrIdx="0" id="0" initials="" lastIdx="4" name="Noah Shaefer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oboto-bold.fntdata"/><Relationship Id="rId16" Type="http://schemas.openxmlformats.org/officeDocument/2006/relationships/font" Target="fonts/Roboto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Roboto-boldItalic.fntdata"/><Relationship Id="rId6" Type="http://schemas.openxmlformats.org/officeDocument/2006/relationships/slide" Target="slides/slide1.xml"/><Relationship Id="rId18" Type="http://schemas.openxmlformats.org/officeDocument/2006/relationships/font" Target="fonts/Robot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m authorId="0" idx="3">
    <p:pos x="6000" y="0"/>
    <p:text>Section 1</p:text>
  </p:cm>
</p:cmLst>
</file>

<file path=ppt/comments/comment2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m authorId="0" idx="4">
    <p:pos x="6000" y="0"/>
    <p:text>Section 2</p:text>
  </p:cm>
</p:cmLst>
</file>

<file path=ppt/comments/comment3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m authorId="0" idx="2">
    <p:pos x="6000" y="0"/>
    <p:text>Section 3</p:text>
  </p:cm>
</p:cmLst>
</file>

<file path=ppt/comments/comment4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m authorId="0" idx="1">
    <p:pos x="6000" y="0"/>
    <p:text>Section 4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11" name="Shape 11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 flipH="1" rot="10800000">
              <a:off x="7113588" y="106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Shape 16"/>
          <p:cNvSpPr txBox="1"/>
          <p:nvPr>
            <p:ph type="ctrTitle"/>
          </p:nvPr>
        </p:nvSpPr>
        <p:spPr>
          <a:xfrm>
            <a:off x="598100" y="1775222"/>
            <a:ext cx="8222100" cy="8387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" type="subTitle"/>
          </p:nvPr>
        </p:nvSpPr>
        <p:spPr>
          <a:xfrm>
            <a:off x="598088" y="2715912"/>
            <a:ext cx="8222100" cy="4328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460431" y="465119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bg>
      <p:bgPr>
        <a:solidFill>
          <a:schemeClr val="dk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Shape 70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71" name="Shape 71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 flipH="1" rot="10800000">
              <a:off x="7113588" y="106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5" name="Shape 7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76" name="Shape 76"/>
          <p:cNvSpPr txBox="1"/>
          <p:nvPr>
            <p:ph type="title"/>
          </p:nvPr>
        </p:nvSpPr>
        <p:spPr>
          <a:xfrm>
            <a:off x="311700" y="1256050"/>
            <a:ext cx="8520599" cy="2030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311700" y="3369225"/>
            <a:ext cx="8520599" cy="1281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2" type="sldNum"/>
          </p:nvPr>
        </p:nvSpPr>
        <p:spPr>
          <a:xfrm>
            <a:off x="8460431" y="465119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idx="12" type="sldNum"/>
          </p:nvPr>
        </p:nvSpPr>
        <p:spPr>
          <a:xfrm>
            <a:off x="8460431" y="465119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title">
    <p:bg>
      <p:bgPr>
        <a:solidFill>
          <a:schemeClr val="dk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hape 20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21" name="Shape 21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2" name="Shape 22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 flipH="1" rot="10800000">
              <a:off x="7113588" y="106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26" name="Shape 26"/>
          <p:cNvSpPr txBox="1"/>
          <p:nvPr>
            <p:ph type="title"/>
          </p:nvPr>
        </p:nvSpPr>
        <p:spPr>
          <a:xfrm>
            <a:off x="598100" y="2152347"/>
            <a:ext cx="8222100" cy="8387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60431" y="465119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Shape 29"/>
          <p:cNvGrpSpPr/>
          <p:nvPr/>
        </p:nvGrpSpPr>
        <p:grpSpPr>
          <a:xfrm>
            <a:off x="0" y="3903669"/>
            <a:ext cx="9144000" cy="1239924"/>
            <a:chOff x="0" y="3903669"/>
            <a:chExt cx="9144000" cy="1239924"/>
          </a:xfrm>
        </p:grpSpPr>
        <p:sp>
          <p:nvSpPr>
            <p:cNvPr id="30" name="Shape 30"/>
            <p:cNvSpPr/>
            <p:nvPr/>
          </p:nvSpPr>
          <p:spPr>
            <a:xfrm>
              <a:off x="8154895" y="3903669"/>
              <a:ext cx="989099" cy="987899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 flipH="1">
              <a:off x="6181162" y="3903669"/>
              <a:ext cx="989099" cy="987899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7170274" y="3903669"/>
              <a:ext cx="989099" cy="9878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 rot="10800000">
              <a:off x="8154757" y="3903682"/>
              <a:ext cx="989099" cy="987899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x="0" y="4891594"/>
              <a:ext cx="9144000" cy="251999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35" name="Shape 35"/>
          <p:cNvSpPr txBox="1"/>
          <p:nvPr>
            <p:ph type="title"/>
          </p:nvPr>
        </p:nvSpPr>
        <p:spPr>
          <a:xfrm>
            <a:off x="311700" y="410000"/>
            <a:ext cx="8520599" cy="607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6" name="Shape 36"/>
          <p:cNvSpPr txBox="1"/>
          <p:nvPr>
            <p:ph idx="1" type="body"/>
          </p:nvPr>
        </p:nvSpPr>
        <p:spPr>
          <a:xfrm>
            <a:off x="311700" y="1229875"/>
            <a:ext cx="8520599" cy="3339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60431" y="465119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x="311700" y="410000"/>
            <a:ext cx="8520599" cy="607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311700" y="1229975"/>
            <a:ext cx="3999899" cy="3339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41" name="Shape 41"/>
          <p:cNvSpPr txBox="1"/>
          <p:nvPr>
            <p:ph idx="2" type="body"/>
          </p:nvPr>
        </p:nvSpPr>
        <p:spPr>
          <a:xfrm>
            <a:off x="4832400" y="1229975"/>
            <a:ext cx="3999899" cy="3339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8460431" y="465119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type="title"/>
          </p:nvPr>
        </p:nvSpPr>
        <p:spPr>
          <a:xfrm>
            <a:off x="311700" y="410000"/>
            <a:ext cx="8520599" cy="607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460431" y="465119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x="311700" y="1465804"/>
            <a:ext cx="2807999" cy="31031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8460431" y="465119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accent4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Shape 51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52" name="Shape 52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3" name="Shape 53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4" name="Shape 54"/>
            <p:cNvSpPr/>
            <p:nvPr/>
          </p:nvSpPr>
          <p:spPr>
            <a:xfrm flipH="1" rot="10800000">
              <a:off x="7113588" y="106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5" name="Shape 55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6" name="Shape 56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57" name="Shape 57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2" type="sldNum"/>
          </p:nvPr>
        </p:nvSpPr>
        <p:spPr>
          <a:xfrm>
            <a:off x="8460431" y="465119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4572000" y="-175"/>
            <a:ext cx="4572000" cy="51434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61" name="Shape 6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2" name="Shape 62"/>
          <p:cNvSpPr txBox="1"/>
          <p:nvPr>
            <p:ph type="title"/>
          </p:nvPr>
        </p:nvSpPr>
        <p:spPr>
          <a:xfrm>
            <a:off x="265500" y="1151100"/>
            <a:ext cx="4045199" cy="15644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63" name="Shape 63"/>
          <p:cNvSpPr txBox="1"/>
          <p:nvPr>
            <p:ph idx="1" type="subTitle"/>
          </p:nvPr>
        </p:nvSpPr>
        <p:spPr>
          <a:xfrm>
            <a:off x="265500" y="2769001"/>
            <a:ext cx="4045199" cy="12692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64" name="Shape 64"/>
          <p:cNvSpPr txBox="1"/>
          <p:nvPr>
            <p:ph idx="2" type="body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2" type="sldNum"/>
          </p:nvPr>
        </p:nvSpPr>
        <p:spPr>
          <a:xfrm>
            <a:off x="8460431" y="465119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idx="1" type="body"/>
          </p:nvPr>
        </p:nvSpPr>
        <p:spPr>
          <a:xfrm>
            <a:off x="319500" y="4230575"/>
            <a:ext cx="5998800" cy="5987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68" name="Shape 68"/>
          <p:cNvSpPr txBox="1"/>
          <p:nvPr>
            <p:ph idx="12" type="sldNum"/>
          </p:nvPr>
        </p:nvSpPr>
        <p:spPr>
          <a:xfrm>
            <a:off x="8460431" y="465119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10000"/>
            <a:ext cx="8520599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229875"/>
            <a:ext cx="8520599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60431" y="465119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comments" Target="../comments/comment1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comments" Target="../comments/comment2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2.jpg"/><Relationship Id="rId4" Type="http://schemas.openxmlformats.org/officeDocument/2006/relationships/image" Target="../media/image0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comments" Target="../comments/comment3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comments" Target="../comments/comment4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type="ctrTitle"/>
          </p:nvPr>
        </p:nvSpPr>
        <p:spPr>
          <a:xfrm>
            <a:off x="598100" y="1775222"/>
            <a:ext cx="8222100" cy="8387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Adjustable Table</a:t>
            </a:r>
          </a:p>
        </p:txBody>
      </p:sp>
      <p:sp>
        <p:nvSpPr>
          <p:cNvPr id="86" name="Shape 86"/>
          <p:cNvSpPr txBox="1"/>
          <p:nvPr>
            <p:ph idx="1" type="subTitle"/>
          </p:nvPr>
        </p:nvSpPr>
        <p:spPr>
          <a:xfrm>
            <a:off x="2137225" y="2850052"/>
            <a:ext cx="4870499" cy="1022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r>
              <a:rPr lang="en"/>
              <a:t>Proposal By: Jordan Perrin, Jamie Rinderle, Emily Speck, and Noah Shaefer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>
            <p:ph type="ctrTitle"/>
          </p:nvPr>
        </p:nvSpPr>
        <p:spPr>
          <a:xfrm>
            <a:off x="598100" y="1775222"/>
            <a:ext cx="8222100" cy="8387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Questions?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type="title"/>
          </p:nvPr>
        </p:nvSpPr>
        <p:spPr>
          <a:xfrm>
            <a:off x="311700" y="410000"/>
            <a:ext cx="8520599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Why?</a:t>
            </a:r>
          </a:p>
        </p:txBody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311700" y="1229875"/>
            <a:ext cx="8520599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Residents need a table with more accessibility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Due to the unique nature of each wheelchair, the table needs changing parameters to meet the residents’ needs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This table will allow for the residents to eat more comfortably</a:t>
            </a:r>
          </a:p>
          <a:p>
            <a:pPr indent="-381000" lvl="1" marL="914400" rtl="0">
              <a:spcBef>
                <a:spcPts val="0"/>
              </a:spcBef>
              <a:buSzPct val="100000"/>
            </a:pPr>
            <a:r>
              <a:rPr lang="en" sz="2400"/>
              <a:t>Table is sturdy and can be used for anything.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type="title"/>
          </p:nvPr>
        </p:nvSpPr>
        <p:spPr>
          <a:xfrm>
            <a:off x="311700" y="410000"/>
            <a:ext cx="8520599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Design:</a:t>
            </a:r>
          </a:p>
        </p:txBody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311700" y="1229875"/>
            <a:ext cx="8520599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55600" lvl="0" marL="457200" rtl="0">
              <a:spcBef>
                <a:spcPts val="0"/>
              </a:spcBef>
              <a:buSzPct val="100000"/>
            </a:pPr>
            <a:r>
              <a:rPr lang="en" sz="2000"/>
              <a:t>Tabletop made out of wood</a:t>
            </a:r>
          </a:p>
          <a:p>
            <a:pPr indent="-355600" lvl="0" marL="457200" rtl="0">
              <a:spcBef>
                <a:spcPts val="0"/>
              </a:spcBef>
              <a:buSzPct val="100000"/>
            </a:pPr>
            <a:r>
              <a:rPr lang="en" sz="2000"/>
              <a:t>Tabletop will separate into four triangular sections</a:t>
            </a:r>
          </a:p>
          <a:p>
            <a:pPr indent="-355600" lvl="0" marL="457200" rtl="0">
              <a:spcBef>
                <a:spcPts val="0"/>
              </a:spcBef>
              <a:buSzPct val="100000"/>
            </a:pPr>
            <a:r>
              <a:rPr lang="en" sz="2000"/>
              <a:t>Adjustable tabletop for four separate residents</a:t>
            </a:r>
          </a:p>
          <a:p>
            <a:pPr indent="-355600" lvl="0" marL="457200" rtl="0">
              <a:spcBef>
                <a:spcPts val="0"/>
              </a:spcBef>
              <a:buSzPct val="100000"/>
            </a:pPr>
            <a:r>
              <a:rPr lang="en" sz="2000"/>
              <a:t>Shape:</a:t>
            </a:r>
          </a:p>
          <a:p>
            <a:pPr indent="-355600" lvl="1" marL="914400" rtl="0">
              <a:spcBef>
                <a:spcPts val="0"/>
              </a:spcBef>
              <a:buSzPct val="100000"/>
            </a:pPr>
            <a:r>
              <a:rPr lang="en" sz="2000"/>
              <a:t>square with rounded corners (safety)</a:t>
            </a:r>
          </a:p>
          <a:p>
            <a:pPr indent="-355600" lvl="0" marL="457200" rtl="0">
              <a:spcBef>
                <a:spcPts val="0"/>
              </a:spcBef>
              <a:buSzPct val="100000"/>
            </a:pPr>
            <a:r>
              <a:rPr lang="en" sz="2000"/>
              <a:t>Lazy Susan in center raised above the table</a:t>
            </a:r>
          </a:p>
          <a:p>
            <a:pPr indent="-355600" lvl="0" marL="457200" rtl="0">
              <a:spcBef>
                <a:spcPts val="0"/>
              </a:spcBef>
              <a:buSzPct val="100000"/>
            </a:pPr>
            <a:r>
              <a:rPr lang="en" sz="2000"/>
              <a:t>All four sections will have their own base</a:t>
            </a:r>
          </a:p>
          <a:p>
            <a:pPr indent="-355600" lvl="0" marL="457200" rtl="0">
              <a:spcBef>
                <a:spcPts val="0"/>
              </a:spcBef>
              <a:buSzPct val="100000"/>
            </a:pPr>
            <a:r>
              <a:rPr lang="en" sz="2000"/>
              <a:t>Foam edges on table will keep things from falling off                                and eliminate chance of injury.</a:t>
            </a:r>
          </a:p>
          <a:p>
            <a:pPr indent="0" lvl="0" marL="45720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type="title"/>
          </p:nvPr>
        </p:nvSpPr>
        <p:spPr>
          <a:xfrm>
            <a:off x="311700" y="410000"/>
            <a:ext cx="8520599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Design:</a:t>
            </a:r>
          </a:p>
        </p:txBody>
      </p:sp>
      <p:pic>
        <p:nvPicPr>
          <p:cNvPr id="104" name="Shape 104"/>
          <p:cNvPicPr preferRelativeResize="0"/>
          <p:nvPr/>
        </p:nvPicPr>
        <p:blipFill rotWithShape="1">
          <a:blip r:embed="rId3">
            <a:alphaModFix/>
          </a:blip>
          <a:srcRect b="14644" l="34955" r="27750" t="19773"/>
          <a:stretch/>
        </p:blipFill>
        <p:spPr>
          <a:xfrm>
            <a:off x="311699" y="1017800"/>
            <a:ext cx="3410249" cy="3371625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Shape 105"/>
          <p:cNvSpPr txBox="1"/>
          <p:nvPr/>
        </p:nvSpPr>
        <p:spPr>
          <a:xfrm>
            <a:off x="3721950" y="1017800"/>
            <a:ext cx="4870499" cy="756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55600" lvl="0" marL="457200" rtl="0">
              <a:spcBef>
                <a:spcPts val="0"/>
              </a:spcBef>
              <a:buSzPct val="100000"/>
              <a:buChar char="●"/>
            </a:pPr>
            <a:r>
              <a:rPr lang="en" sz="2000"/>
              <a:t>Table section</a:t>
            </a:r>
          </a:p>
          <a:p>
            <a:pPr indent="-355600" lvl="0" marL="457200" rtl="0">
              <a:spcBef>
                <a:spcPts val="0"/>
              </a:spcBef>
              <a:buSzPct val="100000"/>
              <a:buChar char="●"/>
            </a:pPr>
            <a:r>
              <a:rPr lang="en" sz="2000"/>
              <a:t>Able to function as a separate table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type="title"/>
          </p:nvPr>
        </p:nvSpPr>
        <p:spPr>
          <a:xfrm>
            <a:off x="311700" y="410000"/>
            <a:ext cx="8520599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Design:</a:t>
            </a:r>
          </a:p>
        </p:txBody>
      </p:sp>
      <p:sp>
        <p:nvSpPr>
          <p:cNvPr id="111" name="Shape 111"/>
          <p:cNvSpPr txBox="1"/>
          <p:nvPr/>
        </p:nvSpPr>
        <p:spPr>
          <a:xfrm>
            <a:off x="4273425" y="1017800"/>
            <a:ext cx="4870499" cy="13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55600" lvl="0" marL="457200" rtl="0">
              <a:spcBef>
                <a:spcPts val="0"/>
              </a:spcBef>
              <a:buSzPct val="100000"/>
              <a:buChar char="●"/>
            </a:pPr>
            <a:r>
              <a:rPr lang="en" sz="2000"/>
              <a:t>Full Table Assembly</a:t>
            </a:r>
          </a:p>
          <a:p>
            <a:pPr indent="-355600" lvl="0" marL="457200">
              <a:spcBef>
                <a:spcPts val="0"/>
              </a:spcBef>
              <a:buSzPct val="100000"/>
              <a:buChar char="●"/>
            </a:pPr>
            <a:r>
              <a:rPr lang="en" sz="2000"/>
              <a:t>A “Lazy Susan” is in the center for condiments, napkins, etc.</a:t>
            </a:r>
          </a:p>
        </p:txBody>
      </p:sp>
      <p:pic>
        <p:nvPicPr>
          <p:cNvPr id="112" name="Shape 112"/>
          <p:cNvPicPr preferRelativeResize="0"/>
          <p:nvPr/>
        </p:nvPicPr>
        <p:blipFill rotWithShape="1">
          <a:blip r:embed="rId3">
            <a:alphaModFix/>
          </a:blip>
          <a:srcRect b="14656" l="34206" r="22836" t="18569"/>
          <a:stretch/>
        </p:blipFill>
        <p:spPr>
          <a:xfrm>
            <a:off x="311700" y="1112825"/>
            <a:ext cx="3927974" cy="343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type="title"/>
          </p:nvPr>
        </p:nvSpPr>
        <p:spPr>
          <a:xfrm>
            <a:off x="311700" y="410000"/>
            <a:ext cx="8520599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Pictures </a:t>
            </a:r>
          </a:p>
        </p:txBody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311700" y="1229975"/>
            <a:ext cx="3999899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 </a:t>
            </a:r>
          </a:p>
        </p:txBody>
      </p:sp>
      <p:pic>
        <p:nvPicPr>
          <p:cNvPr id="119" name="Shape 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471" y="1004800"/>
            <a:ext cx="2841999" cy="3789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Shape 120"/>
          <p:cNvPicPr preferRelativeResize="0"/>
          <p:nvPr/>
        </p:nvPicPr>
        <p:blipFill rotWithShape="1">
          <a:blip r:embed="rId4">
            <a:alphaModFix/>
          </a:blip>
          <a:srcRect b="35872" l="15902" r="15902" t="21754"/>
          <a:stretch/>
        </p:blipFill>
        <p:spPr>
          <a:xfrm>
            <a:off x="4591400" y="1004787"/>
            <a:ext cx="3999900" cy="3728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>
            <p:ph type="title"/>
          </p:nvPr>
        </p:nvSpPr>
        <p:spPr>
          <a:xfrm>
            <a:off x="311700" y="410000"/>
            <a:ext cx="8520599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Design Changes</a:t>
            </a:r>
          </a:p>
        </p:txBody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311700" y="1229875"/>
            <a:ext cx="8520599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The technology for the adjustable column is a self contained adjustable column.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Dimensions have increased from four feet to four and a half feet to add more space for larger chairs.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The staff asked for a lazy susan in the center, which has been implemented.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The bottom will no longer be a tri pod style base. It will have two legs extending along the sides of the table, as seen in the drawings.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>
            <p:ph type="title"/>
          </p:nvPr>
        </p:nvSpPr>
        <p:spPr>
          <a:xfrm>
            <a:off x="311700" y="410000"/>
            <a:ext cx="8520599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What is done?</a:t>
            </a:r>
          </a:p>
        </p:txBody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311700" y="1229875"/>
            <a:ext cx="8520599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Table top 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Ordered aluminum and currently in the process of ordering the I-Columns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Only needs to assembled.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Current Price Estimate: ~$797.15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JWF I-Columns: ~$400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wood and laminate: $106.90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cnc cutting for wood ~$30.00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aluminum: $104.70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foam edging: $19.97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velcro and vinyl: $45.58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welding ~ $120.00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>
            <p:ph type="title"/>
          </p:nvPr>
        </p:nvSpPr>
        <p:spPr>
          <a:xfrm>
            <a:off x="311700" y="410000"/>
            <a:ext cx="8520599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Future Plan</a:t>
            </a:r>
          </a:p>
        </p:txBody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x="311700" y="1229875"/>
            <a:ext cx="8520599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Start building entire table over break.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Noah will weld the legs and I-Columns as needed.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Hopefully finish the table next semester.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